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A1AF3-7725-4349-B844-646907548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195DDA-2817-4588-93F7-6B059446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A19805-C2D3-490F-AC34-34785735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DF2B01-7D6C-46DB-8AE6-5A2FCACD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FE4F6B-5BF7-40FF-8A2A-8838C8DD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AB668-DD25-4A56-941C-93D77A48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1C3966-D5A8-4860-B77A-3612E2EE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8F41DF-047D-46B5-9F1C-F0F20CF7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859926-3FF6-4114-AEB1-E499A0C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932E76-6C96-4E95-948F-4CAC93E9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5977989-8F49-401F-B2F0-503028968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BDF36C-31D9-4F60-93BC-A3E200EAA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E9AAE4-DA03-489B-8644-02719054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392C5A-3DA3-4DC4-9F81-B80F8ED8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16A618-FA61-427D-A584-7CE4CB37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ACC9C-98D0-42D7-95E6-0CBFF1CB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B2B53D-AAA9-4337-9B2D-BAE186B13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35CFDD-2AA9-4942-9657-3041FC61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4FB1DD-FED1-42C3-AAD5-261D6017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954521-2394-4FF0-8116-CBE0C17E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0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4E16D-EAEC-408E-B733-4AFDB6F9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60A535-4F8F-4973-97CC-F7CC7F33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07A3F2-ECA9-4BE6-90FA-F731E58B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55EDBE-579B-437C-9E62-5E83EEF1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D68DDB-871B-4FB3-B7BC-F387869E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5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C0700-0B3A-4E48-9589-C7A1ABCB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72D8F3-9CB3-4838-AE84-6560C50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FED470-E8EA-479A-B090-F46B53DB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05FE21-E6A3-419E-8A0F-A85D521B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83AA91-FE6E-45E4-83D7-B122C36E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2620C2-3724-419E-A521-B6EDC6B3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14AA6-D2F8-478C-B943-80632F11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3E7B0C-0240-489A-9A64-BB1F37211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CE0E48-900F-477F-A6B2-50FAF059B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B1A8E4-FA5E-48D7-B010-31D49F536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F64AE9-3B75-445A-B096-482F0F3BC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84DE0E-BC7F-4D57-B638-E69C81DF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992960-9B00-4787-B009-171B50CB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BEF106F-57FE-4859-817A-DE32602F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DB638-BA1F-4BAA-A3D9-6B7164FF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56520C-1C96-4808-904D-D5D289BC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C52DA9-1481-4D3E-909C-15C286A9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1FB589-8BC9-4FEC-AA55-D5574D3F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D2465F-74B7-4686-AB0E-BF0BC15E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8599704-2249-4270-81D0-E56547A9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9B602B7-87B7-408B-913F-DBF74B03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500E6-70D1-46F9-BF15-36D892B6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98E17A-D397-41FD-B5BE-CF94A3BDA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25BD8E-1225-4FDB-B848-A24007B47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ED2265-12BE-4642-BDF4-05FFDB1D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F423E1-8DC1-4D25-8662-79D818D8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860F2-DCAD-4F40-9B04-0C688F14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F889A-338C-440E-BB44-B4FB46EE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BAF367-AF61-4E5B-BD87-FD3C1DCCB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B9B521-5723-4705-9577-9E715EBD1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FED5E2-1F9E-4CC1-B210-CB1C0E7D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F62781-D8EE-49FB-A78A-515C61EA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5E71D6-B37B-431A-ACFD-B9C66BF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8D44D-DA45-4002-BFE2-1FBAC9CB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AC3C-ADF0-4084-9CE1-982F7C910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BA0066-F714-46B5-8F0B-808C6A57E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28750-31F0-44E5-8AFD-811473F78087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9353C4-DBD9-47A3-B4B9-405179836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44C4AA-4B3C-4585-BFF0-C5B80B88D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EF67-C338-44A0-BDA8-ECA051691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51" r="62" b="77243"/>
          <a:stretch/>
        </p:blipFill>
        <p:spPr>
          <a:xfrm>
            <a:off x="0" y="5984387"/>
            <a:ext cx="12192000" cy="87361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59CAB1F-CC5F-4A26-B727-5693D70DAC81}"/>
              </a:ext>
            </a:extLst>
          </p:cNvPr>
          <p:cNvSpPr/>
          <p:nvPr/>
        </p:nvSpPr>
        <p:spPr>
          <a:xfrm>
            <a:off x="188255" y="743417"/>
            <a:ext cx="6971251" cy="499079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BD728F7-BFF5-473A-954F-22797BA24B0D}"/>
              </a:ext>
            </a:extLst>
          </p:cNvPr>
          <p:cNvSpPr/>
          <p:nvPr/>
        </p:nvSpPr>
        <p:spPr>
          <a:xfrm>
            <a:off x="229922" y="790516"/>
            <a:ext cx="1179501" cy="27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1973FF-5388-4068-9E60-B6F35CAC34AE}"/>
              </a:ext>
            </a:extLst>
          </p:cNvPr>
          <p:cNvSpPr txBox="1"/>
          <p:nvPr/>
        </p:nvSpPr>
        <p:spPr>
          <a:xfrm>
            <a:off x="427838" y="17950"/>
            <a:ext cx="5998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КАРЬЕРНАЯ КАРТА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6EF1CA-49FC-4DCF-987A-EF5202D34773}"/>
              </a:ext>
            </a:extLst>
          </p:cNvPr>
          <p:cNvSpPr txBox="1"/>
          <p:nvPr/>
        </p:nvSpPr>
        <p:spPr>
          <a:xfrm>
            <a:off x="277608" y="760779"/>
            <a:ext cx="128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DA7849"/>
                </a:solidFill>
                <a:latin typeface="Montserrat" panose="00000500000000000000" pitchFamily="2" charset="-52"/>
              </a:rPr>
              <a:t>15.01.05</a:t>
            </a:r>
            <a:endParaRPr lang="ru-RU" sz="1200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DBAE3E-DCE3-4A31-99E0-66B464C3DE41}"/>
              </a:ext>
            </a:extLst>
          </p:cNvPr>
          <p:cNvSpPr txBox="1"/>
          <p:nvPr/>
        </p:nvSpPr>
        <p:spPr>
          <a:xfrm>
            <a:off x="1409880" y="727265"/>
            <a:ext cx="5727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СВАРЩИК (РУЧНОЙ И ЧАСТИЧНО МЕХАНИЗИРОВАННОЙ</a:t>
            </a:r>
          </a:p>
          <a:p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СВАРКИ (НАПЛАВКИ)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C1D765-B1AD-4304-A9C2-A5F641B2CE1C}"/>
              </a:ext>
            </a:extLst>
          </p:cNvPr>
          <p:cNvSpPr txBox="1"/>
          <p:nvPr/>
        </p:nvSpPr>
        <p:spPr>
          <a:xfrm>
            <a:off x="243364" y="1540218"/>
            <a:ext cx="2526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ЧЕМУ НАУЧИМ: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085472-3BD2-4117-B920-762E41D03737}"/>
              </a:ext>
            </a:extLst>
          </p:cNvPr>
          <p:cNvSpPr txBox="1"/>
          <p:nvPr/>
        </p:nvSpPr>
        <p:spPr>
          <a:xfrm>
            <a:off x="187945" y="1964626"/>
            <a:ext cx="61001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DA7849"/>
              </a:buClr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Производить резку и сварку деталей из различных металлов, сталей и чугунов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F54ACDE-3794-4DF0-886D-ECE867329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800" r="92650">
                        <a14:foregroundMark x1="7600" y1="61550" x2="8700" y2="59050"/>
                        <a14:foregroundMark x1="7900" y1="62000" x2="9500" y2="59650"/>
                        <a14:foregroundMark x1="6850" y1="63750" x2="8850" y2="63100"/>
                        <a14:foregroundMark x1="92650" y1="42300" x2="89700" y2="48850"/>
                        <a14:foregroundMark x1="85750" y1="61700" x2="84650" y2="63900"/>
                        <a14:foregroundMark x1="33900" y1="28200" x2="33900" y2="28200"/>
                        <a14:foregroundMark x1="34700" y1="27550" x2="34700" y2="27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2487" r="3589" b="23622"/>
          <a:stretch/>
        </p:blipFill>
        <p:spPr bwMode="auto">
          <a:xfrm rot="20455662">
            <a:off x="6697084" y="1045386"/>
            <a:ext cx="2029766" cy="11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87C33F-8D73-463A-9E67-A08461726E5A}"/>
              </a:ext>
            </a:extLst>
          </p:cNvPr>
          <p:cNvSpPr txBox="1"/>
          <p:nvPr/>
        </p:nvSpPr>
        <p:spPr>
          <a:xfrm>
            <a:off x="2951427" y="1300153"/>
            <a:ext cx="356552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200" dirty="0">
                <a:solidFill>
                  <a:srgbClr val="DA7849"/>
                </a:solidFill>
                <a:latin typeface="Montserrat" panose="00000500000000000000" pitchFamily="2" charset="-52"/>
              </a:rPr>
              <a:t>средняя заработная плата по </a:t>
            </a:r>
          </a:p>
          <a:p>
            <a:pPr>
              <a:lnSpc>
                <a:spcPct val="105000"/>
              </a:lnSpc>
            </a:pPr>
            <a:r>
              <a:rPr lang="ru-RU" sz="1200" dirty="0" smtClean="0">
                <a:solidFill>
                  <a:srgbClr val="DA7849"/>
                </a:solidFill>
                <a:latin typeface="Montserrat" panose="00000500000000000000" pitchFamily="2" charset="-52"/>
              </a:rPr>
              <a:t>Свердловской </a:t>
            </a:r>
            <a:r>
              <a:rPr lang="ru-RU" sz="1200" dirty="0">
                <a:solidFill>
                  <a:srgbClr val="DA7849"/>
                </a:solidFill>
                <a:latin typeface="Montserrat" panose="00000500000000000000" pitchFamily="2" charset="-52"/>
              </a:rPr>
              <a:t>области 75 </a:t>
            </a:r>
            <a:r>
              <a:rPr lang="ru-RU" sz="1200" dirty="0" smtClean="0">
                <a:solidFill>
                  <a:srgbClr val="DA7849"/>
                </a:solidFill>
                <a:latin typeface="Montserrat" panose="00000500000000000000" pitchFamily="2" charset="-52"/>
              </a:rPr>
              <a:t>795 </a:t>
            </a:r>
            <a:r>
              <a:rPr lang="ru-RU" sz="1200" dirty="0" err="1" smtClean="0">
                <a:solidFill>
                  <a:srgbClr val="DA7849"/>
                </a:solidFill>
                <a:latin typeface="Montserrat" panose="00000500000000000000" pitchFamily="2" charset="-52"/>
              </a:rPr>
              <a:t>руб</a:t>
            </a:r>
            <a:r>
              <a:rPr lang="ru-RU" sz="1200" dirty="0" smtClean="0">
                <a:solidFill>
                  <a:srgbClr val="DA7849"/>
                </a:solidFill>
                <a:latin typeface="Montserrat" panose="00000500000000000000" pitchFamily="2" charset="-52"/>
              </a:rPr>
              <a:t> </a:t>
            </a:r>
            <a:endParaRPr lang="ru-RU" sz="1200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644E93A-3D09-486B-8C0C-F2DF33F9E4B8}"/>
              </a:ext>
            </a:extLst>
          </p:cNvPr>
          <p:cNvCxnSpPr>
            <a:cxnSpLocks/>
          </p:cNvCxnSpPr>
          <p:nvPr/>
        </p:nvCxnSpPr>
        <p:spPr>
          <a:xfrm flipV="1">
            <a:off x="6294456" y="1487508"/>
            <a:ext cx="320507" cy="12939"/>
          </a:xfrm>
          <a:prstGeom prst="line">
            <a:avLst/>
          </a:prstGeom>
          <a:ln w="12700">
            <a:solidFill>
              <a:srgbClr val="DA784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EAD4F5FC-030C-4391-ACA2-85BCB22DEB6E}"/>
              </a:ext>
            </a:extLst>
          </p:cNvPr>
          <p:cNvCxnSpPr>
            <a:cxnSpLocks/>
          </p:cNvCxnSpPr>
          <p:nvPr/>
        </p:nvCxnSpPr>
        <p:spPr>
          <a:xfrm>
            <a:off x="6610730" y="1480900"/>
            <a:ext cx="871158" cy="262175"/>
          </a:xfrm>
          <a:prstGeom prst="line">
            <a:avLst/>
          </a:prstGeom>
          <a:ln w="12700">
            <a:solidFill>
              <a:srgbClr val="DA784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AutoShape 2" descr="новая линейка НК.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xmlns="" id="{03D5E4C8-F872-45A8-A61E-CDA8BB874A0E}"/>
              </a:ext>
            </a:extLst>
          </p:cNvPr>
          <p:cNvSpPr/>
          <p:nvPr/>
        </p:nvSpPr>
        <p:spPr>
          <a:xfrm>
            <a:off x="83017" y="2693529"/>
            <a:ext cx="1188042" cy="30777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CF9CCFD1-7FD3-4772-8785-091EE73E2905}"/>
              </a:ext>
            </a:extLst>
          </p:cNvPr>
          <p:cNvSpPr txBox="1"/>
          <p:nvPr/>
        </p:nvSpPr>
        <p:spPr>
          <a:xfrm>
            <a:off x="200521" y="2701953"/>
            <a:ext cx="953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A7849"/>
                </a:solidFill>
                <a:latin typeface="Montserrat" panose="00000500000000000000" pitchFamily="2" charset="-52"/>
              </a:rPr>
              <a:t>СТУДЕНТ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446D326-4FDE-4C0B-AE3F-2FE4A24707AE}"/>
              </a:ext>
            </a:extLst>
          </p:cNvPr>
          <p:cNvSpPr txBox="1"/>
          <p:nvPr/>
        </p:nvSpPr>
        <p:spPr>
          <a:xfrm>
            <a:off x="320209" y="3001306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15-18 лет</a:t>
            </a: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ED4D2052-3E6C-498B-929E-44E10D021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86" y="3385352"/>
            <a:ext cx="457200" cy="1038225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F474B874-927B-46C6-AA23-2B287BA69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03" y="3343164"/>
            <a:ext cx="590550" cy="103822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02E9C1C3-4125-4C46-9E3E-60DAE388E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366" y="3282429"/>
            <a:ext cx="552450" cy="102870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7ACD2B9E-AC5D-4E98-8C29-A603A885C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3103" y="3185315"/>
            <a:ext cx="438150" cy="100965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84FBC3DC-F1A7-400E-85ED-712DE8838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065" y="3070878"/>
            <a:ext cx="466725" cy="1019175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913A594B-569E-481A-95C3-90069DB384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6113" y="2978952"/>
            <a:ext cx="476250" cy="1019175"/>
          </a:xfrm>
          <a:prstGeom prst="rect">
            <a:avLst/>
          </a:prstGeom>
        </p:spPr>
      </p:pic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xmlns="" id="{3134E228-AE11-480E-B9A2-D98C9BBCCD89}"/>
              </a:ext>
            </a:extLst>
          </p:cNvPr>
          <p:cNvSpPr/>
          <p:nvPr/>
        </p:nvSpPr>
        <p:spPr>
          <a:xfrm>
            <a:off x="83016" y="4400438"/>
            <a:ext cx="1188042" cy="68456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28" name="Прямоугольник: скругленные углы 127">
            <a:extLst>
              <a:ext uri="{FF2B5EF4-FFF2-40B4-BE49-F238E27FC236}">
                <a16:creationId xmlns:a16="http://schemas.microsoft.com/office/drawing/2014/main" xmlns="" id="{BEBBC4BE-16F6-44E4-BEDC-8FE4B336866D}"/>
              </a:ext>
            </a:extLst>
          </p:cNvPr>
          <p:cNvSpPr/>
          <p:nvPr/>
        </p:nvSpPr>
        <p:spPr>
          <a:xfrm>
            <a:off x="1320776" y="2553576"/>
            <a:ext cx="1630651" cy="38239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7AED790-143E-4B24-8010-86E106B85133}"/>
              </a:ext>
            </a:extLst>
          </p:cNvPr>
          <p:cNvSpPr txBox="1"/>
          <p:nvPr/>
        </p:nvSpPr>
        <p:spPr>
          <a:xfrm>
            <a:off x="1196787" y="2573858"/>
            <a:ext cx="1846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DA7849"/>
                </a:solidFill>
                <a:latin typeface="Montserrat" panose="00000500000000000000" pitchFamily="2" charset="-52"/>
              </a:rPr>
              <a:t>КВАЛИФИЦИРОВАННЫЙ РАБОЧИЙ</a:t>
            </a:r>
            <a:endParaRPr lang="ru-RU" sz="1050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568F2E9-981D-4CCC-8097-353ED77D80C6}"/>
              </a:ext>
            </a:extLst>
          </p:cNvPr>
          <p:cNvSpPr txBox="1"/>
          <p:nvPr/>
        </p:nvSpPr>
        <p:spPr>
          <a:xfrm>
            <a:off x="1677632" y="2978952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19-20лет</a:t>
            </a:r>
          </a:p>
        </p:txBody>
      </p:sp>
      <p:sp>
        <p:nvSpPr>
          <p:cNvPr id="131" name="Прямоугольник: скругленные углы 130">
            <a:extLst>
              <a:ext uri="{FF2B5EF4-FFF2-40B4-BE49-F238E27FC236}">
                <a16:creationId xmlns:a16="http://schemas.microsoft.com/office/drawing/2014/main" xmlns="" id="{8F8BEE74-E6E4-4FC4-8291-7EE4A1D670CF}"/>
              </a:ext>
            </a:extLst>
          </p:cNvPr>
          <p:cNvSpPr/>
          <p:nvPr/>
        </p:nvSpPr>
        <p:spPr>
          <a:xfrm>
            <a:off x="1440439" y="4378084"/>
            <a:ext cx="1196582" cy="9919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xmlns="" id="{377796F4-692E-4E0C-813E-74B92592763E}"/>
              </a:ext>
            </a:extLst>
          </p:cNvPr>
          <p:cNvSpPr/>
          <p:nvPr/>
        </p:nvSpPr>
        <p:spPr>
          <a:xfrm>
            <a:off x="3022142" y="2526531"/>
            <a:ext cx="793394" cy="34626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8D465D0-6893-4C5E-898A-ECF81DF5366B}"/>
              </a:ext>
            </a:extLst>
          </p:cNvPr>
          <p:cNvSpPr txBox="1"/>
          <p:nvPr/>
        </p:nvSpPr>
        <p:spPr>
          <a:xfrm>
            <a:off x="3033953" y="2563453"/>
            <a:ext cx="7862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DA7849"/>
                </a:solidFill>
                <a:latin typeface="Montserrat" panose="00000500000000000000" pitchFamily="2" charset="-52"/>
              </a:rPr>
              <a:t>МАСТЕР</a:t>
            </a:r>
            <a:endParaRPr lang="ru-RU" sz="1200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D82EC3B-3750-4464-BBC4-2D01FDF6DE38}"/>
              </a:ext>
            </a:extLst>
          </p:cNvPr>
          <p:cNvSpPr txBox="1"/>
          <p:nvPr/>
        </p:nvSpPr>
        <p:spPr>
          <a:xfrm>
            <a:off x="3129745" y="2897747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25 лет</a:t>
            </a:r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xmlns="" id="{EDD3BB37-140B-47BE-8C10-0F20EB544357}"/>
              </a:ext>
            </a:extLst>
          </p:cNvPr>
          <p:cNvSpPr/>
          <p:nvPr/>
        </p:nvSpPr>
        <p:spPr>
          <a:xfrm>
            <a:off x="2756709" y="4278786"/>
            <a:ext cx="1188042" cy="1091243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xmlns="" id="{E7425BB0-F5CF-4A94-8B07-AB640819CE3D}"/>
              </a:ext>
            </a:extLst>
          </p:cNvPr>
          <p:cNvSpPr/>
          <p:nvPr/>
        </p:nvSpPr>
        <p:spPr>
          <a:xfrm>
            <a:off x="4058405" y="2471783"/>
            <a:ext cx="1188042" cy="34626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F78B9B18-5E92-4D69-8D02-CCCA0C6897AE}"/>
              </a:ext>
            </a:extLst>
          </p:cNvPr>
          <p:cNvSpPr txBox="1"/>
          <p:nvPr/>
        </p:nvSpPr>
        <p:spPr>
          <a:xfrm>
            <a:off x="3950665" y="2400409"/>
            <a:ext cx="138676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DA7849"/>
                </a:solidFill>
                <a:latin typeface="Montserrat" panose="00000500000000000000" pitchFamily="2" charset="-52"/>
              </a:rPr>
              <a:t>ПРОИЗВОДИТЕЛЬ</a:t>
            </a:r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 </a:t>
            </a:r>
            <a:r>
              <a:rPr lang="ru-RU" sz="900" dirty="0">
                <a:solidFill>
                  <a:srgbClr val="DA7849"/>
                </a:solidFill>
                <a:latin typeface="Montserrat" panose="00000500000000000000" pitchFamily="2" charset="-52"/>
              </a:rPr>
              <a:t>РАБОТ</a:t>
            </a:r>
            <a:endParaRPr lang="ru-RU" sz="1400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1F6BFD0B-933E-4F19-93ED-1EE3C556DFC1}"/>
              </a:ext>
            </a:extLst>
          </p:cNvPr>
          <p:cNvSpPr txBox="1"/>
          <p:nvPr/>
        </p:nvSpPr>
        <p:spPr>
          <a:xfrm>
            <a:off x="4295597" y="2779560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30 лет</a:t>
            </a:r>
          </a:p>
        </p:txBody>
      </p:sp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xmlns="" id="{13AB8750-9E6F-4F84-8D9E-28F562D93EFB}"/>
              </a:ext>
            </a:extLst>
          </p:cNvPr>
          <p:cNvSpPr/>
          <p:nvPr/>
        </p:nvSpPr>
        <p:spPr>
          <a:xfrm>
            <a:off x="4058404" y="4178691"/>
            <a:ext cx="1188042" cy="119133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xmlns="" id="{21ABBD49-E39B-4A7E-BD3E-B826B0906658}"/>
              </a:ext>
            </a:extLst>
          </p:cNvPr>
          <p:cNvSpPr/>
          <p:nvPr/>
        </p:nvSpPr>
        <p:spPr>
          <a:xfrm>
            <a:off x="5363951" y="2373141"/>
            <a:ext cx="1188042" cy="30777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C06D63A7-756A-4BB3-96DE-D9398C33D47E}"/>
              </a:ext>
            </a:extLst>
          </p:cNvPr>
          <p:cNvSpPr txBox="1"/>
          <p:nvPr/>
        </p:nvSpPr>
        <p:spPr>
          <a:xfrm>
            <a:off x="5383920" y="2388530"/>
            <a:ext cx="11773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DA7849"/>
                </a:solidFill>
                <a:latin typeface="Montserrat" panose="00000500000000000000" pitchFamily="2" charset="-52"/>
              </a:rPr>
              <a:t>ИНЖЕНЕР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6C66FB78-98DE-4C1E-B338-B6B7CA5B6973}"/>
              </a:ext>
            </a:extLst>
          </p:cNvPr>
          <p:cNvSpPr txBox="1"/>
          <p:nvPr/>
        </p:nvSpPr>
        <p:spPr>
          <a:xfrm>
            <a:off x="5601143" y="2680918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35 лет</a:t>
            </a: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xmlns="" id="{EB1B5F4E-4C44-4A0A-B202-F399030DD566}"/>
              </a:ext>
            </a:extLst>
          </p:cNvPr>
          <p:cNvSpPr/>
          <p:nvPr/>
        </p:nvSpPr>
        <p:spPr>
          <a:xfrm>
            <a:off x="5321123" y="4103972"/>
            <a:ext cx="1386768" cy="135290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xmlns="" id="{8A74831A-FF48-411E-8FF5-9B4C3124309B}"/>
              </a:ext>
            </a:extLst>
          </p:cNvPr>
          <p:cNvSpPr/>
          <p:nvPr/>
        </p:nvSpPr>
        <p:spPr>
          <a:xfrm>
            <a:off x="6680221" y="2273844"/>
            <a:ext cx="1188042" cy="346267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DFDDF2A-9D9D-4ED2-A3BE-9ACD6D19DF04}"/>
              </a:ext>
            </a:extLst>
          </p:cNvPr>
          <p:cNvSpPr txBox="1"/>
          <p:nvPr/>
        </p:nvSpPr>
        <p:spPr>
          <a:xfrm>
            <a:off x="6706021" y="2236173"/>
            <a:ext cx="11880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DA7849"/>
                </a:solidFill>
                <a:latin typeface="Montserrat" panose="00000500000000000000" pitchFamily="2" charset="-52"/>
              </a:rPr>
              <a:t>ГЛАВНЫЙ</a:t>
            </a:r>
          </a:p>
          <a:p>
            <a:pPr algn="ctr"/>
            <a:r>
              <a:rPr lang="ru-RU" sz="1050" dirty="0">
                <a:solidFill>
                  <a:srgbClr val="DA7849"/>
                </a:solidFill>
                <a:latin typeface="Montserrat" panose="00000500000000000000" pitchFamily="2" charset="-52"/>
              </a:rPr>
              <a:t>ИНЖЕНЕР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7CE6DDB-42A1-435D-883D-220465010614}"/>
              </a:ext>
            </a:extLst>
          </p:cNvPr>
          <p:cNvSpPr txBox="1"/>
          <p:nvPr/>
        </p:nvSpPr>
        <p:spPr>
          <a:xfrm>
            <a:off x="6917413" y="2581621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39 лет</a:t>
            </a: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xmlns="" id="{DAD08407-04C7-4153-A716-6BA87ACA1512}"/>
              </a:ext>
            </a:extLst>
          </p:cNvPr>
          <p:cNvSpPr/>
          <p:nvPr/>
        </p:nvSpPr>
        <p:spPr>
          <a:xfrm>
            <a:off x="6788264" y="4007469"/>
            <a:ext cx="1275376" cy="138927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D83ABBAD-29BA-4C1A-92C7-7CBCA439C62A}"/>
              </a:ext>
            </a:extLst>
          </p:cNvPr>
          <p:cNvSpPr txBox="1"/>
          <p:nvPr/>
        </p:nvSpPr>
        <p:spPr>
          <a:xfrm>
            <a:off x="142120" y="4400438"/>
            <a:ext cx="1144357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Обучение по специальности за счет б\с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Отсрочка от армии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3520E9D2-12F3-4DDE-93E3-0D3A66D9E733}"/>
              </a:ext>
            </a:extLst>
          </p:cNvPr>
          <p:cNvSpPr txBox="1"/>
          <p:nvPr/>
        </p:nvSpPr>
        <p:spPr>
          <a:xfrm>
            <a:off x="2739555" y="4292296"/>
            <a:ext cx="131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-2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- опыт </a:t>
            </a:r>
            <a:r>
              <a:rPr lang="ru-RU" sz="800" spc="-2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работы в </a:t>
            </a:r>
            <a:r>
              <a:rPr lang="ru-RU" sz="800" spc="-2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бригаде 2-4 года</a:t>
            </a:r>
          </a:p>
          <a:p>
            <a:r>
              <a:rPr lang="ru-RU" sz="800" spc="-2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- получение ДОПП</a:t>
            </a:r>
          </a:p>
          <a:p>
            <a:r>
              <a:rPr lang="ru-RU" sz="800" spc="-2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- возможен пересмотр ориентиров карьерного продвижения</a:t>
            </a:r>
            <a:endParaRPr lang="ru-RU" sz="800" spc="-2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2F74624F-2F17-4CAD-9079-59ADF47C3A25}"/>
              </a:ext>
            </a:extLst>
          </p:cNvPr>
          <p:cNvSpPr txBox="1"/>
          <p:nvPr/>
        </p:nvSpPr>
        <p:spPr>
          <a:xfrm flipH="1">
            <a:off x="4013668" y="4211829"/>
            <a:ext cx="136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-2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Повышение квалификации.</a:t>
            </a:r>
          </a:p>
          <a:p>
            <a:r>
              <a:rPr lang="ru-RU" sz="800" spc="-2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Опыт </a:t>
            </a:r>
            <a:r>
              <a:rPr lang="ru-RU" sz="800" spc="-2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работы мастером от</a:t>
            </a:r>
          </a:p>
          <a:p>
            <a:r>
              <a:rPr lang="ru-RU" sz="800" spc="-2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3 до 5 лет.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274BA4CD-E06E-4EE6-AD8E-43F6AF914481}"/>
              </a:ext>
            </a:extLst>
          </p:cNvPr>
          <p:cNvSpPr txBox="1"/>
          <p:nvPr/>
        </p:nvSpPr>
        <p:spPr>
          <a:xfrm>
            <a:off x="5328503" y="4115603"/>
            <a:ext cx="1460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Повышение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квалификации. Опыт работы на предыдущий должности не менее 5 лет.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1BFA2454-F48F-490A-A6A6-160BD177339A}"/>
              </a:ext>
            </a:extLst>
          </p:cNvPr>
          <p:cNvSpPr txBox="1"/>
          <p:nvPr/>
        </p:nvSpPr>
        <p:spPr>
          <a:xfrm>
            <a:off x="6769573" y="4139614"/>
            <a:ext cx="146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Повышение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квалификации. Опыт работы на предыдущий должности не менее 5 лет.</a:t>
            </a:r>
          </a:p>
          <a:p>
            <a:endParaRPr lang="ru-RU" sz="8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BCC1EB7E-F21C-49FD-90E7-32C79D6420F9}"/>
              </a:ext>
            </a:extLst>
          </p:cNvPr>
          <p:cNvSpPr txBox="1"/>
          <p:nvPr/>
        </p:nvSpPr>
        <p:spPr>
          <a:xfrm>
            <a:off x="1406165" y="4379601"/>
            <a:ext cx="1248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- опыт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работы в бригаде 5 лет</a:t>
            </a:r>
          </a:p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- получение повышенного разряда</a:t>
            </a:r>
          </a:p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- получение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второй профессии 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9825A80D-E48F-4758-9800-C425289B3EDE}"/>
              </a:ext>
            </a:extLst>
          </p:cNvPr>
          <p:cNvSpPr/>
          <p:nvPr/>
        </p:nvSpPr>
        <p:spPr>
          <a:xfrm>
            <a:off x="6932" y="5581054"/>
            <a:ext cx="12192000" cy="127416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anose="00000500000000000000" pitchFamily="2" charset="-52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71F72E0-6F75-49A2-83A7-306497BAD859}"/>
              </a:ext>
            </a:extLst>
          </p:cNvPr>
          <p:cNvGrpSpPr/>
          <p:nvPr/>
        </p:nvGrpSpPr>
        <p:grpSpPr>
          <a:xfrm>
            <a:off x="9877913" y="71634"/>
            <a:ext cx="1435757" cy="662071"/>
            <a:chOff x="7786795" y="23595"/>
            <a:chExt cx="1435757" cy="66207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0" t="21532" r="19790" b="19044"/>
            <a:stretch/>
          </p:blipFill>
          <p:spPr>
            <a:xfrm>
              <a:off x="8559083" y="23595"/>
              <a:ext cx="663469" cy="66207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92472088-15AA-4A6A-A2F2-A3D4F9DF3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86795" y="23595"/>
              <a:ext cx="663469" cy="660878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xmlns="" id="{725BC9A9-1621-462A-9C44-A1C76F85395A}"/>
              </a:ext>
            </a:extLst>
          </p:cNvPr>
          <p:cNvSpPr/>
          <p:nvPr/>
        </p:nvSpPr>
        <p:spPr>
          <a:xfrm>
            <a:off x="871433" y="3533143"/>
            <a:ext cx="873214" cy="616020"/>
          </a:xfrm>
          <a:prstGeom prst="roundRect">
            <a:avLst>
              <a:gd name="adj" fmla="val 2235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4AF427B-0744-4DC4-B2BC-3DD8CA571E32}"/>
              </a:ext>
            </a:extLst>
          </p:cNvPr>
          <p:cNvSpPr txBox="1"/>
          <p:nvPr/>
        </p:nvSpPr>
        <p:spPr>
          <a:xfrm>
            <a:off x="710116" y="3535590"/>
            <a:ext cx="122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A7849"/>
                </a:solidFill>
                <a:latin typeface="Montserrat" panose="00000500000000000000" pitchFamily="2" charset="-52"/>
              </a:rPr>
              <a:t>Служба в армии</a:t>
            </a:r>
          </a:p>
          <a:p>
            <a:pPr algn="ctr"/>
            <a:r>
              <a:rPr lang="ru-RU" sz="1200" dirty="0">
                <a:solidFill>
                  <a:srgbClr val="DA7849"/>
                </a:solidFill>
                <a:latin typeface="Montserrat" panose="00000500000000000000" pitchFamily="2" charset="-52"/>
              </a:rPr>
              <a:t>1-год</a:t>
            </a:r>
            <a:endParaRPr lang="ru-RU" sz="1600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C60E309-8107-497A-9220-F53F7D784DEB}"/>
              </a:ext>
            </a:extLst>
          </p:cNvPr>
          <p:cNvSpPr txBox="1"/>
          <p:nvPr/>
        </p:nvSpPr>
        <p:spPr>
          <a:xfrm>
            <a:off x="61607" y="5157409"/>
            <a:ext cx="9530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DA7849"/>
                </a:solidFill>
                <a:latin typeface="Montserrat" panose="00000500000000000000" pitchFamily="2" charset="-52"/>
              </a:rPr>
              <a:t>Контакты</a:t>
            </a:r>
            <a:endParaRPr lang="ru-RU" sz="1200" b="1" dirty="0">
              <a:solidFill>
                <a:srgbClr val="DA7849"/>
              </a:solidFill>
              <a:latin typeface="Montserrat" panose="00000500000000000000" pitchFamily="2" charset="-52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71F5F6BB-CE40-40C2-8D94-5F83E9C7367E}"/>
              </a:ext>
            </a:extLst>
          </p:cNvPr>
          <p:cNvSpPr/>
          <p:nvPr/>
        </p:nvSpPr>
        <p:spPr>
          <a:xfrm>
            <a:off x="8322720" y="2034859"/>
            <a:ext cx="3793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Меры поддержки в развитии карьеры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98E96F52-9CF9-4221-BADE-06B1F0BB0476}"/>
              </a:ext>
            </a:extLst>
          </p:cNvPr>
          <p:cNvSpPr/>
          <p:nvPr/>
        </p:nvSpPr>
        <p:spPr>
          <a:xfrm>
            <a:off x="8492709" y="2404724"/>
            <a:ext cx="372483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Разнообразная студенческая жизнь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0EB55B9A-BB24-422B-A5A2-8CE5B70FE621}"/>
              </a:ext>
            </a:extLst>
          </p:cNvPr>
          <p:cNvSpPr/>
          <p:nvPr/>
        </p:nvSpPr>
        <p:spPr>
          <a:xfrm>
            <a:off x="8470257" y="2703542"/>
            <a:ext cx="35005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Участие в чемпионатном движении «Профессионалы»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C617B2B3-FBFA-4AC0-9E61-A0B450652447}"/>
              </a:ext>
            </a:extLst>
          </p:cNvPr>
          <p:cNvSpPr/>
          <p:nvPr/>
        </p:nvSpPr>
        <p:spPr>
          <a:xfrm>
            <a:off x="8489438" y="3126955"/>
            <a:ext cx="36859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Прохождение оплачиваемых производственных практик в ООО  НПО «Экспериментальный завод»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659127C8-58ED-41AC-BF7F-C0259D428C54}"/>
              </a:ext>
            </a:extLst>
          </p:cNvPr>
          <p:cNvSpPr/>
          <p:nvPr/>
        </p:nvSpPr>
        <p:spPr>
          <a:xfrm>
            <a:off x="8489438" y="3759839"/>
            <a:ext cx="36859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Заключение договора на целевое обучение с </a:t>
            </a:r>
            <a:r>
              <a:rPr lang="ru-RU" sz="1300" dirty="0" smtClean="0">
                <a:latin typeface="Montserrat" panose="00000500000000000000" pitchFamily="2" charset="-52"/>
                <a:cs typeface="Times New Roman" panose="02020603050405020304" pitchFamily="18" charset="0"/>
              </a:rPr>
              <a:t>ООО  </a:t>
            </a: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НПО «Экспериментальный завод</a:t>
            </a:r>
            <a:r>
              <a:rPr lang="ru-RU" sz="1300" dirty="0" smtClean="0">
                <a:latin typeface="Montserrat" panose="00000500000000000000" pitchFamily="2" charset="-52"/>
                <a:cs typeface="Times New Roman" panose="02020603050405020304" pitchFamily="18" charset="0"/>
              </a:rPr>
              <a:t>»</a:t>
            </a:r>
            <a:endParaRPr lang="ru-RU" sz="13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099CE4F8-0332-452E-862A-6F0B53AE8F33}"/>
              </a:ext>
            </a:extLst>
          </p:cNvPr>
          <p:cNvSpPr/>
          <p:nvPr/>
        </p:nvSpPr>
        <p:spPr>
          <a:xfrm>
            <a:off x="8489438" y="4370017"/>
            <a:ext cx="378818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Участие в корпоративных конкурсах профессионального мастерства в ООО  НПО «Экспериментальный завод</a:t>
            </a:r>
            <a:r>
              <a:rPr lang="ru-RU" sz="1300" dirty="0" smtClean="0">
                <a:latin typeface="Montserrat" panose="00000500000000000000" pitchFamily="2" charset="-52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Montserrat" panose="00000500000000000000" pitchFamily="2" charset="-52"/>
                <a:cs typeface="Times New Roman" panose="02020603050405020304" pitchFamily="18" charset="0"/>
              </a:rPr>
              <a:t>Развитие системы наставничества</a:t>
            </a:r>
            <a:endParaRPr lang="ru-RU" sz="13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77D91EF7-06DE-40D3-9369-F6C4E5562E7C}"/>
              </a:ext>
            </a:extLst>
          </p:cNvPr>
          <p:cNvSpPr/>
          <p:nvPr/>
        </p:nvSpPr>
        <p:spPr>
          <a:xfrm>
            <a:off x="1440439" y="5438486"/>
            <a:ext cx="1048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Меры поддержки от опорного </a:t>
            </a:r>
            <a:r>
              <a:rPr lang="ru-RU" sz="1600" b="1" dirty="0" smtClean="0">
                <a:solidFill>
                  <a:schemeClr val="accent2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работодателя</a:t>
            </a:r>
            <a:r>
              <a:rPr lang="ru-RU" b="1" dirty="0">
                <a:solidFill>
                  <a:schemeClr val="accent2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в ООО  НПО «Экспериментальный завод»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2D9319D2-5601-43C5-920A-166DE0ACD15A}"/>
              </a:ext>
            </a:extLst>
          </p:cNvPr>
          <p:cNvSpPr/>
          <p:nvPr/>
        </p:nvSpPr>
        <p:spPr>
          <a:xfrm>
            <a:off x="1701300" y="5803286"/>
            <a:ext cx="18837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Стабильная З/П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C807635F-A17B-428A-9AB9-E869B8FC5261}"/>
              </a:ext>
            </a:extLst>
          </p:cNvPr>
          <p:cNvSpPr/>
          <p:nvPr/>
        </p:nvSpPr>
        <p:spPr>
          <a:xfrm>
            <a:off x="1681397" y="6070681"/>
            <a:ext cx="43998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Расширенный социальный </a:t>
            </a:r>
            <a:r>
              <a:rPr lang="ru-RU" sz="1300" dirty="0" smtClean="0">
                <a:latin typeface="Montserrat" panose="00000500000000000000" pitchFamily="2" charset="-52"/>
                <a:cs typeface="Times New Roman" panose="02020603050405020304" pitchFamily="18" charset="0"/>
              </a:rPr>
              <a:t>пакет </a:t>
            </a: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в соответствие с Коллективным договором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D0D4D91E-2402-4125-BD9C-0A6C3424A4DE}"/>
              </a:ext>
            </a:extLst>
          </p:cNvPr>
          <p:cNvSpPr/>
          <p:nvPr/>
        </p:nvSpPr>
        <p:spPr>
          <a:xfrm>
            <a:off x="6002641" y="5851741"/>
            <a:ext cx="56076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Дополнительное обучение за счет средств работодателя 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4693573E-8A43-4DB3-9A67-8702224973CA}"/>
              </a:ext>
            </a:extLst>
          </p:cNvPr>
          <p:cNvSpPr/>
          <p:nvPr/>
        </p:nvSpPr>
        <p:spPr>
          <a:xfrm>
            <a:off x="6041420" y="6121347"/>
            <a:ext cx="50882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Материальное стимулирование в период обучения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FC12E873-9F81-490D-9665-F44835D6D693}"/>
              </a:ext>
            </a:extLst>
          </p:cNvPr>
          <p:cNvSpPr/>
          <p:nvPr/>
        </p:nvSpPr>
        <p:spPr>
          <a:xfrm>
            <a:off x="1689550" y="6547179"/>
            <a:ext cx="319029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latin typeface="Montserrat" panose="00000500000000000000" pitchFamily="2" charset="-52"/>
                <a:cs typeface="Times New Roman" panose="02020603050405020304" pitchFamily="18" charset="0"/>
              </a:rPr>
              <a:t>Корпоративные мероприятия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E308543E-A5F4-4BF9-A3FB-B9AE87460327}"/>
              </a:ext>
            </a:extLst>
          </p:cNvPr>
          <p:cNvSpPr txBox="1"/>
          <p:nvPr/>
        </p:nvSpPr>
        <p:spPr>
          <a:xfrm>
            <a:off x="10774547" y="6118301"/>
            <a:ext cx="15005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ТЫ В</a:t>
            </a:r>
          </a:p>
          <a:p>
            <a:pPr algn="ctr"/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ХОРОШЕЙ </a:t>
            </a:r>
          </a:p>
          <a:p>
            <a:pPr algn="ctr"/>
            <a:r>
              <a:rPr lang="ru-RU" sz="1400" dirty="0">
                <a:solidFill>
                  <a:srgbClr val="DA7849"/>
                </a:solidFill>
                <a:latin typeface="Montserrat" panose="00000500000000000000" pitchFamily="2" charset="-52"/>
              </a:rPr>
              <a:t>КОМПАНИИ!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39" y="118787"/>
            <a:ext cx="749407" cy="620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3020" r="4456" b="5570"/>
          <a:stretch/>
        </p:blipFill>
        <p:spPr>
          <a:xfrm>
            <a:off x="155575" y="5436393"/>
            <a:ext cx="1319841" cy="13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234</Words>
  <Application>Microsoft Office PowerPoint</Application>
  <PresentationFormat>Широкоэкранный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Шигалёва</dc:creator>
  <cp:lastModifiedBy>Малков Антон</cp:lastModifiedBy>
  <cp:revision>10</cp:revision>
  <dcterms:created xsi:type="dcterms:W3CDTF">2024-03-20T11:35:42Z</dcterms:created>
  <dcterms:modified xsi:type="dcterms:W3CDTF">2025-01-30T04:55:00Z</dcterms:modified>
</cp:coreProperties>
</file>